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3" r:id="rId2"/>
    <p:sldId id="267" r:id="rId3"/>
    <p:sldId id="268" r:id="rId4"/>
    <p:sldId id="272" r:id="rId5"/>
    <p:sldId id="274" r:id="rId6"/>
    <p:sldId id="269" r:id="rId7"/>
    <p:sldId id="275" r:id="rId8"/>
    <p:sldId id="285" r:id="rId9"/>
    <p:sldId id="276" r:id="rId10"/>
    <p:sldId id="277" r:id="rId11"/>
    <p:sldId id="278" r:id="rId12"/>
    <p:sldId id="270" r:id="rId13"/>
    <p:sldId id="279" r:id="rId14"/>
    <p:sldId id="266" r:id="rId15"/>
    <p:sldId id="281" r:id="rId16"/>
    <p:sldId id="282" r:id="rId17"/>
    <p:sldId id="283" r:id="rId18"/>
    <p:sldId id="284" r:id="rId19"/>
    <p:sldId id="290" r:id="rId20"/>
    <p:sldId id="291" r:id="rId21"/>
    <p:sldId id="286" r:id="rId22"/>
    <p:sldId id="293" r:id="rId23"/>
    <p:sldId id="287" r:id="rId24"/>
    <p:sldId id="288" r:id="rId25"/>
    <p:sldId id="289" r:id="rId26"/>
    <p:sldId id="292" r:id="rId27"/>
    <p:sldId id="294" r:id="rId28"/>
    <p:sldId id="295" r:id="rId29"/>
    <p:sldId id="29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174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74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5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6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76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76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77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7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177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7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177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8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9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C9EFCA-1185-4D65-B362-2D2E51FD5D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7911-1BA7-424B-9F56-F5F85479C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5B99A-E42A-4C8B-AD85-2EB31C3B2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40DD6-F6F1-4063-8371-2E3DF2EEB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8380B-5DA9-4B7F-8657-F77373783B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17ADD-C68B-4E2B-8910-CEEA15AAF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BA207-5966-4624-AEBF-F3D139302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4F694-A27C-49D2-8F69-CCBD74617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39B2C-783F-4AEA-B03D-F4A4AA3B0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3E0D-1B70-41A8-B79F-FFA390F02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FEED-11DE-4658-BFC8-58E832C23E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07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07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7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07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73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074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4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07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4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07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E3D7CB-3409-4A93-85B3-E398DDEFC8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302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41913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НАЦИОНАЛЬНЫЙ КОСТЮМ БАШКИР</a:t>
            </a:r>
            <a:endParaRPr lang="ru-RU" sz="3200" dirty="0"/>
          </a:p>
        </p:txBody>
      </p:sp>
      <p:pic>
        <p:nvPicPr>
          <p:cNvPr id="5" name="Picture 2" descr="C:\Users\Дом\Desktop\НАЦ. КОСТЮМ\костюм па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48" y="876744"/>
            <a:ext cx="3858152" cy="517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ru-RU" dirty="0" smtClean="0"/>
              <a:t>КАФТАН</a:t>
            </a:r>
            <a:endParaRPr lang="ru-RU" dirty="0"/>
          </a:p>
        </p:txBody>
      </p:sp>
      <p:pic>
        <p:nvPicPr>
          <p:cNvPr id="7170" name="Picture 2" descr="C:\Users\Дом\Desktop\НАЦ. КОСТЮМ\кафтан жен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810000" cy="5410200"/>
          </a:xfrm>
          <a:prstGeom prst="rect">
            <a:avLst/>
          </a:prstGeom>
          <a:noFill/>
        </p:spPr>
      </p:pic>
      <p:pic>
        <p:nvPicPr>
          <p:cNvPr id="7171" name="Picture 3" descr="C:\Users\Дом\Desktop\НАЦ. КОСТЮМ\кафтан жен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505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3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ом\Desktop\НАЦ. КОСТЮМ\ЕЛЯН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6223" r="4394"/>
          <a:stretch/>
        </p:blipFill>
        <p:spPr bwMode="auto">
          <a:xfrm>
            <a:off x="381000" y="762000"/>
            <a:ext cx="4191000" cy="5656700"/>
          </a:xfrm>
          <a:prstGeom prst="rect">
            <a:avLst/>
          </a:prstGeom>
          <a:noFill/>
        </p:spPr>
      </p:pic>
      <p:pic>
        <p:nvPicPr>
          <p:cNvPr id="8195" name="Picture 3" descr="C:\Users\Дом\Desktop\НАЦ. КОСТЮМ\башкир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30427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302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8113"/>
          </a:xfrm>
        </p:spPr>
        <p:txBody>
          <a:bodyPr/>
          <a:lstStyle/>
          <a:p>
            <a:pPr>
              <a:buNone/>
            </a:pPr>
            <a:r>
              <a:rPr lang="ru-RU" sz="3400" dirty="0" smtClean="0"/>
              <a:t>Башкирские мужчины носили не широкие штаны, рубахи. Верхняя одежда — камзол или кафтан. Башкирская мужская рубаха на юге Урала не имела воротника и скрепляется в шейном вырезе шнурком. Зимой мужчины носили шубы из </a:t>
            </a:r>
            <a:r>
              <a:rPr lang="ru-RU" sz="3400" dirty="0" err="1" smtClean="0"/>
              <a:t>овчинны</a:t>
            </a:r>
            <a:r>
              <a:rPr lang="ru-RU" sz="3400" dirty="0" smtClean="0"/>
              <a:t> и тулупы (билле тун, тире тун).</a:t>
            </a:r>
            <a:endParaRPr lang="ru-RU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2667000"/>
            <a:ext cx="2590800" cy="45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Дом\Desktop\НАЦ. КОСТЮМ\МУЖСКОЙ КОСТЮМ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197"/>
            <a:ext cx="5029200" cy="6600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Традиционно в создании народных башкирских костюмов используют природные оттенки. Основными цветами являются синий, чёрный, зелёный, красный, коричневый и жёлтый.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ГОЛОВНЫЕ УБОРЫ</a:t>
            </a:r>
            <a:br>
              <a:rPr lang="ru-RU" dirty="0" smtClean="0"/>
            </a:br>
            <a:r>
              <a:rPr lang="ru-RU" dirty="0" smtClean="0"/>
              <a:t>БУРЕК</a:t>
            </a:r>
            <a:endParaRPr lang="ru-RU" dirty="0"/>
          </a:p>
        </p:txBody>
      </p:sp>
      <p:pic>
        <p:nvPicPr>
          <p:cNvPr id="10242" name="Picture 2" descr="C:\Users\Дом\Desktop\НАЦ. КОСТЮМ\С ПОЯС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243072" cy="4866509"/>
          </a:xfrm>
          <a:prstGeom prst="rect">
            <a:avLst/>
          </a:prstGeom>
          <a:noFill/>
        </p:spPr>
      </p:pic>
      <p:pic>
        <p:nvPicPr>
          <p:cNvPr id="10243" name="Picture 3" descr="C:\Users\Дом\Desktop\НАЦ. КОСТЮМ\БУРЕ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786" y="1600200"/>
            <a:ext cx="353542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ru-RU" dirty="0" smtClean="0"/>
              <a:t>ТЮБЕТЕЙКА</a:t>
            </a:r>
            <a:endParaRPr lang="ru-RU" dirty="0"/>
          </a:p>
        </p:txBody>
      </p:sp>
      <p:pic>
        <p:nvPicPr>
          <p:cNvPr id="11266" name="Picture 2" descr="C:\Users\Дом\Desktop\НАЦ. КОСТЮМ\ТЮБЕТЕ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380441" cy="3742531"/>
          </a:xfrm>
          <a:prstGeom prst="rect">
            <a:avLst/>
          </a:prstGeom>
          <a:noFill/>
        </p:spPr>
      </p:pic>
      <p:pic>
        <p:nvPicPr>
          <p:cNvPr id="11267" name="Picture 3" descr="C:\Users\Дом\Desktop\НАЦ. КОСТЮМ\ТЮБЕТЕЙ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2438400"/>
            <a:ext cx="4397587" cy="373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11212"/>
          </a:xfrm>
        </p:spPr>
        <p:txBody>
          <a:bodyPr/>
          <a:lstStyle/>
          <a:p>
            <a:r>
              <a:rPr lang="ru-RU" dirty="0" smtClean="0"/>
              <a:t>ЖЕНСКИЙ КАШМАУ</a:t>
            </a:r>
            <a:endParaRPr lang="ru-RU" dirty="0"/>
          </a:p>
        </p:txBody>
      </p:sp>
      <p:pic>
        <p:nvPicPr>
          <p:cNvPr id="12291" name="Picture 3" descr="C:\Users\Дом\Desktop\НАЦ. КОСТЮМ\КАШМАУ СЗ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368869" cy="5410200"/>
          </a:xfrm>
          <a:prstGeom prst="rect">
            <a:avLst/>
          </a:prstGeom>
          <a:noFill/>
        </p:spPr>
      </p:pic>
      <p:pic>
        <p:nvPicPr>
          <p:cNvPr id="12292" name="Picture 4" descr="C:\Users\Дом\Desktop\НАЦ. КОСТЮМ\БАШКИРКА В КОСТЮМ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44600"/>
            <a:ext cx="4027885" cy="537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КОЛПАК С ПЛАТКОМ СВЕРХУ</a:t>
            </a:r>
            <a:endParaRPr lang="ru-RU" dirty="0"/>
          </a:p>
        </p:txBody>
      </p:sp>
      <p:pic>
        <p:nvPicPr>
          <p:cNvPr id="13314" name="Picture 2" descr="C:\Users\Дом\Desktop\НАЦ. КОСТЮМ\КОЛПАК С ПЛАТ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7924800" cy="510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r>
              <a:rPr lang="ru-RU" dirty="0" smtClean="0"/>
              <a:t>НАГРУДНИК</a:t>
            </a:r>
            <a:endParaRPr lang="ru-RU" dirty="0"/>
          </a:p>
        </p:txBody>
      </p:sp>
      <p:pic>
        <p:nvPicPr>
          <p:cNvPr id="4" name="Picture 2" descr="C:\Users\Дом\Desktop\НАЦ. КОСТЮМ\ЗАМУЖНЯ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744934" cy="5410200"/>
          </a:xfrm>
          <a:prstGeom prst="rect">
            <a:avLst/>
          </a:prstGeom>
          <a:noFill/>
        </p:spPr>
      </p:pic>
      <p:pic>
        <p:nvPicPr>
          <p:cNvPr id="19459" name="Picture 3" descr="C:\Users\Дом\Desktop\НАЦ. КОСТЮМ\НАГРУДНИ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0576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826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9911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Башкирский национальный костюм — народная одежда башкир. Одежду башкиры шили из домашнего сукна, войлока, овчины, кожи, меха; употреблялся также крапивный и конопляный холст, обувь шили из кожи. Особенностью у башкир была многочисленность верхних одежд, особенно в праздничных костюмах. Башкиры на нижнюю одежду надевали несколько слоев верхней — несколько халатов один на другой в любое время года и независимо от погоды.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826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ом\Desktop\НАЦ. КОСТЮМ\НАГРУ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89916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r>
              <a:rPr lang="ru-RU" dirty="0" smtClean="0"/>
              <a:t>                       ОБУВЬ</a:t>
            </a:r>
            <a:endParaRPr lang="ru-RU" dirty="0"/>
          </a:p>
        </p:txBody>
      </p:sp>
      <p:pic>
        <p:nvPicPr>
          <p:cNvPr id="15362" name="Picture 2" descr="C:\Users\Дом\Desktop\НАЦ. КОСТЮМ\лыковые лап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962400" cy="4375046"/>
          </a:xfrm>
          <a:prstGeom prst="rect">
            <a:avLst/>
          </a:prstGeom>
          <a:noFill/>
        </p:spPr>
      </p:pic>
      <p:pic>
        <p:nvPicPr>
          <p:cNvPr id="15363" name="Picture 3" descr="C:\Users\Дом\Desktop\НАЦ. КОСТЮМ\татар чите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314825" cy="506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11212"/>
          </a:xfrm>
        </p:spPr>
        <p:txBody>
          <a:bodyPr/>
          <a:lstStyle/>
          <a:p>
            <a:r>
              <a:rPr lang="ru-RU" dirty="0" smtClean="0"/>
              <a:t>ИЧИГИ</a:t>
            </a:r>
            <a:endParaRPr lang="ru-RU" dirty="0"/>
          </a:p>
        </p:txBody>
      </p:sp>
      <p:pic>
        <p:nvPicPr>
          <p:cNvPr id="4" name="Picture 4" descr="C:\Users\Дом\Desktop\НАЦ. КОСТЮМ\ИЧИ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53400" cy="556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r>
              <a:rPr lang="ru-RU" dirty="0" smtClean="0"/>
              <a:t>ДЕТСКАЯ ОДЕЖДА</a:t>
            </a:r>
            <a:endParaRPr lang="ru-RU" dirty="0"/>
          </a:p>
        </p:txBody>
      </p:sp>
      <p:pic>
        <p:nvPicPr>
          <p:cNvPr id="16386" name="Picture 2" descr="C:\Users\Дом\Desktop\НАЦ. КОСТЮМ\ДЕТС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657071" cy="5485607"/>
          </a:xfrm>
          <a:prstGeom prst="rect">
            <a:avLst/>
          </a:prstGeom>
          <a:noFill/>
        </p:spPr>
      </p:pic>
      <p:pic>
        <p:nvPicPr>
          <p:cNvPr id="16387" name="Picture 3" descr="C:\Users\Дом\Desktop\НАЦ. КОСТЮМ\ДЕ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657600" cy="545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3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Дом\Desktop\НАЦ. КОСТЮМ\ДЕТ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7542" cy="5530056"/>
          </a:xfrm>
          <a:prstGeom prst="rect">
            <a:avLst/>
          </a:prstGeom>
          <a:noFill/>
        </p:spPr>
      </p:pic>
      <p:pic>
        <p:nvPicPr>
          <p:cNvPr id="17411" name="Picture 3" descr="C:\Users\Дом\Desktop\НАЦ. КОСТЮМ\ДЕТ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51054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ru-RU" dirty="0" smtClean="0"/>
              <a:t>УКРАШЕНИЯ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4191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6" name="Picture 4" descr="C:\Users\Дом\Desktop\НАЦ. КОСТЮМ\брасл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912756" cy="3999706"/>
          </a:xfrm>
          <a:prstGeom prst="rect">
            <a:avLst/>
          </a:prstGeom>
          <a:noFill/>
        </p:spPr>
      </p:pic>
      <p:pic>
        <p:nvPicPr>
          <p:cNvPr id="18437" name="Picture 5" descr="C:\Users\Дом\Desktop\НАЦ. КОСТЮМ\брасле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495800" cy="3183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r>
              <a:rPr lang="ru-RU" sz="3200" dirty="0" smtClean="0"/>
              <a:t>КЭМЭР – ПОЯС МУЖСКОЙ</a:t>
            </a:r>
            <a:endParaRPr lang="ru-RU" sz="3200" dirty="0"/>
          </a:p>
        </p:txBody>
      </p:sp>
      <p:pic>
        <p:nvPicPr>
          <p:cNvPr id="20482" name="Picture 2" descr="C:\Users\Дом\Desktop\НАЦ. КОСТЮМ\ПОЯ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37" r="4413"/>
          <a:stretch>
            <a:fillRect/>
          </a:stretch>
        </p:blipFill>
        <p:spPr bwMode="auto">
          <a:xfrm>
            <a:off x="0" y="990600"/>
            <a:ext cx="4876800" cy="3976304"/>
          </a:xfrm>
          <a:prstGeom prst="rect">
            <a:avLst/>
          </a:prstGeom>
          <a:noFill/>
        </p:spPr>
      </p:pic>
      <p:pic>
        <p:nvPicPr>
          <p:cNvPr id="20483" name="Picture 3" descr="C:\Users\Дом\Desktop\НАЦ. КОСТЮМ\ПОЯС2.jpg"/>
          <p:cNvPicPr>
            <a:picLocks noChangeAspect="1" noChangeArrowheads="1"/>
          </p:cNvPicPr>
          <p:nvPr/>
        </p:nvPicPr>
        <p:blipFill>
          <a:blip r:embed="rId3" cstate="print"/>
          <a:srcRect l="4890" t="3846" b="13462"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82612"/>
          </a:xfrm>
        </p:spPr>
        <p:txBody>
          <a:bodyPr/>
          <a:lstStyle/>
          <a:p>
            <a:r>
              <a:rPr lang="ru-RU" dirty="0" smtClean="0"/>
              <a:t>СЕРЬГИ</a:t>
            </a:r>
            <a:endParaRPr lang="ru-RU" dirty="0"/>
          </a:p>
        </p:txBody>
      </p:sp>
      <p:pic>
        <p:nvPicPr>
          <p:cNvPr id="21506" name="Picture 2" descr="C:\Users\Дом\Desktop\НАЦ. КОСТЮМ\СЕРЬ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5024027" cy="3394522"/>
          </a:xfrm>
          <a:prstGeom prst="rect">
            <a:avLst/>
          </a:prstGeom>
          <a:noFill/>
        </p:spPr>
      </p:pic>
      <p:pic>
        <p:nvPicPr>
          <p:cNvPr id="21507" name="Picture 3" descr="C:\Users\Дом\Desktop\НАЦ. КОСТЮМ\СЕРЬГ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6002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3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Дом\Desktop\НАЦ. КОСТЮМ\СЕРЬГИ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694326" cy="3505200"/>
          </a:xfrm>
          <a:prstGeom prst="rect">
            <a:avLst/>
          </a:prstGeom>
          <a:noFill/>
        </p:spPr>
      </p:pic>
      <p:pic>
        <p:nvPicPr>
          <p:cNvPr id="22530" name="Picture 2" descr="C:\Users\Дом\Desktop\НАЦ. КОСТЮМ\СЕР.jpg"/>
          <p:cNvPicPr>
            <a:picLocks noChangeAspect="1" noChangeArrowheads="1"/>
          </p:cNvPicPr>
          <p:nvPr/>
        </p:nvPicPr>
        <p:blipFill>
          <a:blip r:embed="rId3" cstate="print"/>
          <a:srcRect l="4207" t="14357" r="4207" b="8416"/>
          <a:stretch>
            <a:fillRect/>
          </a:stretch>
        </p:blipFill>
        <p:spPr bwMode="auto">
          <a:xfrm>
            <a:off x="5029200" y="2362200"/>
            <a:ext cx="41148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58812"/>
          </a:xfrm>
        </p:spPr>
        <p:txBody>
          <a:bodyPr/>
          <a:lstStyle/>
          <a:p>
            <a:r>
              <a:rPr lang="ru-RU" dirty="0" smtClean="0"/>
              <a:t>КУКЛА</a:t>
            </a:r>
            <a:endParaRPr lang="ru-RU" dirty="0"/>
          </a:p>
        </p:txBody>
      </p:sp>
      <p:pic>
        <p:nvPicPr>
          <p:cNvPr id="23554" name="Picture 2" descr="C:\Users\Дом\Desktop\НАЦ. КОСТЮМ\КУКЛА В КОСТЮМ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3657600" cy="5657196"/>
          </a:xfrm>
          <a:prstGeom prst="rect">
            <a:avLst/>
          </a:prstGeom>
          <a:noFill/>
        </p:spPr>
      </p:pic>
      <p:pic>
        <p:nvPicPr>
          <p:cNvPr id="23555" name="Picture 3" descr="C:\Users\Дом\Desktop\НАЦ. КОСТЮМ\КУКЛ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123" y="990600"/>
            <a:ext cx="3061478" cy="5625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2778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7051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Традиционной верхней длиннополой одеждой башкир был </a:t>
            </a:r>
            <a:r>
              <a:rPr lang="ru-RU" sz="2800" dirty="0" err="1" smtClean="0"/>
              <a:t>елян</a:t>
            </a:r>
            <a:r>
              <a:rPr lang="ru-RU" sz="2800" dirty="0" smtClean="0"/>
              <a:t> (</a:t>
            </a:r>
            <a:r>
              <a:rPr lang="ru-RU" sz="2800" dirty="0" err="1" smtClean="0"/>
              <a:t>елән</a:t>
            </a:r>
            <a:r>
              <a:rPr lang="ru-RU" sz="2800" dirty="0" smtClean="0"/>
              <a:t>) — костюм с рукавами на </a:t>
            </a:r>
            <a:r>
              <a:rPr lang="ru-RU" sz="2800" dirty="0" err="1" smtClean="0"/>
              <a:t>подкладе</a:t>
            </a:r>
            <a:r>
              <a:rPr lang="ru-RU" sz="2800" dirty="0" smtClean="0"/>
              <a:t>. Бытовал мужской (</a:t>
            </a:r>
            <a:r>
              <a:rPr lang="ru-RU" sz="2800" dirty="0" err="1" smtClean="0"/>
              <a:t>прямоспинный</a:t>
            </a:r>
            <a:r>
              <a:rPr lang="ru-RU" sz="2800" dirty="0" smtClean="0"/>
              <a:t>) и женский (приталенный, расклешённый). </a:t>
            </a:r>
            <a:r>
              <a:rPr lang="ru-RU" sz="2800" dirty="0" err="1" smtClean="0"/>
              <a:t>Еляны</a:t>
            </a:r>
            <a:r>
              <a:rPr lang="ru-RU" sz="2800" dirty="0" smtClean="0"/>
              <a:t> украшали аппликацией, вышивкой, кораллами, монетами, по плечам — треугольными нашивками (</a:t>
            </a:r>
            <a:r>
              <a:rPr lang="ru-RU" sz="2800" dirty="0" err="1" smtClean="0"/>
              <a:t>яурынса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ru-RU" sz="3600" dirty="0" smtClean="0"/>
              <a:t>МУЖСКОЙ ЕЛЯН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191000" cy="51816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Мужской </a:t>
            </a:r>
            <a:r>
              <a:rPr lang="ru-RU" sz="2400" dirty="0" err="1" smtClean="0"/>
              <a:t>елян</a:t>
            </a:r>
            <a:r>
              <a:rPr lang="ru-RU" sz="2400" dirty="0" smtClean="0"/>
              <a:t> шили из тёмных </a:t>
            </a:r>
            <a:r>
              <a:rPr lang="ru-RU" sz="2400" dirty="0" err="1" smtClean="0"/>
              <a:t>хлопчато-бумажных</a:t>
            </a:r>
            <a:r>
              <a:rPr lang="ru-RU" sz="2400" dirty="0" smtClean="0"/>
              <a:t> тканей, иногда из бархата, шёлка, белого атласа; отделывали нашивками из красного сукна (по подолу, полам, рукавам), украшали аппликацией, вышивкой, позументом.</a:t>
            </a:r>
            <a:endParaRPr lang="ru-RU" sz="2400" dirty="0"/>
          </a:p>
        </p:txBody>
      </p:sp>
      <p:pic>
        <p:nvPicPr>
          <p:cNvPr id="2050" name="Picture 2" descr="C:\Users\Дом\Desktop\НАЦ. КОСТЮМ\МУЖСКОЙ КОСТЮ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7338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r>
              <a:rPr lang="ru-RU" dirty="0" smtClean="0"/>
              <a:t>ЖЕНСКИЙ ЕЛЯН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37113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Женский </a:t>
            </a:r>
            <a:r>
              <a:rPr lang="ru-RU" sz="2600" dirty="0" err="1" smtClean="0"/>
              <a:t>елян</a:t>
            </a:r>
            <a:r>
              <a:rPr lang="ru-RU" sz="2600" dirty="0" smtClean="0"/>
              <a:t> шили из цветного бархата, чёрного сатина, шёлка. Подол, полы, рукава отделывали нашивками из разноцветного сукна (красного, зелёного, синего), чередуя их с позументом.</a:t>
            </a:r>
            <a:endParaRPr lang="ru-RU" sz="2600" dirty="0"/>
          </a:p>
        </p:txBody>
      </p:sp>
      <p:pic>
        <p:nvPicPr>
          <p:cNvPr id="4098" name="Picture 2" descr="C:\Users\Дом\Desktop\НАЦ. КОСТЮМ\ЕЛЯН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50181"/>
            <a:ext cx="3733799" cy="5638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302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ru-RU" sz="2600" dirty="0" smtClean="0"/>
              <a:t>До начала ХХ века одежда у башкир (мужчин и женщин) различалась в основном приемами декоративно-художественного оформления. Женщины носили платья (</a:t>
            </a:r>
            <a:r>
              <a:rPr lang="ru-RU" sz="2600" dirty="0" err="1" smtClean="0"/>
              <a:t>кулдэк</a:t>
            </a:r>
            <a:r>
              <a:rPr lang="ru-RU" sz="2600" dirty="0" smtClean="0"/>
              <a:t>), широкие штаны (</a:t>
            </a:r>
            <a:r>
              <a:rPr lang="ru-RU" sz="2600" dirty="0" err="1" smtClean="0"/>
              <a:t>ыштан</a:t>
            </a:r>
            <a:r>
              <a:rPr lang="ru-RU" sz="2600" dirty="0" smtClean="0"/>
              <a:t>), короткий безрукавный камзол или кафтан (</a:t>
            </a:r>
            <a:r>
              <a:rPr lang="ru-RU" sz="2600" dirty="0" err="1" smtClean="0"/>
              <a:t>кэзэки</a:t>
            </a:r>
            <a:r>
              <a:rPr lang="ru-RU" sz="2600" dirty="0" smtClean="0"/>
              <a:t>). На праздник надевали шелковые или бархатные халаты (</a:t>
            </a:r>
            <a:r>
              <a:rPr lang="ru-RU" sz="2600" dirty="0" err="1" smtClean="0"/>
              <a:t>елэн</a:t>
            </a:r>
            <a:r>
              <a:rPr lang="ru-RU" sz="2600" dirty="0" smtClean="0"/>
              <a:t>), бешметы (</a:t>
            </a:r>
            <a:r>
              <a:rPr lang="ru-RU" sz="2600" dirty="0" err="1" smtClean="0"/>
              <a:t>бишмэт</a:t>
            </a:r>
            <a:r>
              <a:rPr lang="ru-RU" sz="2600" dirty="0" smtClean="0"/>
              <a:t>). Зимой носили суконные чекмени (</a:t>
            </a:r>
            <a:r>
              <a:rPr lang="ru-RU" sz="2600" dirty="0" err="1" smtClean="0"/>
              <a:t>сэкмэн</a:t>
            </a:r>
            <a:r>
              <a:rPr lang="ru-RU" sz="2600" dirty="0" smtClean="0"/>
              <a:t>), шубы (тун), тулупы (</a:t>
            </a:r>
            <a:r>
              <a:rPr lang="ru-RU" sz="2600" dirty="0" err="1" smtClean="0"/>
              <a:t>толоп</a:t>
            </a:r>
            <a:r>
              <a:rPr lang="ru-RU" sz="2600" dirty="0" smtClean="0"/>
              <a:t>). Халаты и шубы включались в праздничный комплект. Халаты расшивались цветным узором, украшались нашивками из кораллов, сердолика, перламутра, монет.</a:t>
            </a:r>
            <a:endParaRPr lang="ru-RU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52400"/>
            <a:ext cx="8243887" cy="381000"/>
          </a:xfrm>
        </p:spPr>
        <p:txBody>
          <a:bodyPr/>
          <a:lstStyle/>
          <a:p>
            <a:r>
              <a:rPr lang="ru-RU" sz="2000" dirty="0" smtClean="0"/>
              <a:t>Башкир и башкирка в национальном костюме. Начало ХХ в.</a:t>
            </a:r>
            <a:endParaRPr lang="ru-RU" sz="2000" dirty="0"/>
          </a:p>
        </p:txBody>
      </p:sp>
      <p:pic>
        <p:nvPicPr>
          <p:cNvPr id="5122" name="Picture 2" descr="C:\Users\Дом\Desktop\НАЦ. КОСТЮМ\костюм пар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867399" cy="6102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ru-RU" sz="3600" dirty="0" smtClean="0"/>
              <a:t>ЖЕНСКОЕ ПЛАТЬЕ - КУЛДЭК</a:t>
            </a:r>
            <a:endParaRPr lang="ru-RU" sz="3600" dirty="0"/>
          </a:p>
        </p:txBody>
      </p:sp>
      <p:pic>
        <p:nvPicPr>
          <p:cNvPr id="14339" name="Picture 3" descr="C:\Users\Дом\Desktop\НАЦ. КОСТЮМ\костюм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06011"/>
            <a:ext cx="2476500" cy="5651989"/>
          </a:xfrm>
          <a:prstGeom prst="rect">
            <a:avLst/>
          </a:prstGeom>
          <a:noFill/>
        </p:spPr>
      </p:pic>
      <p:pic>
        <p:nvPicPr>
          <p:cNvPr id="14340" name="Picture 4" descr="C:\Users\Дом\Desktop\НАЦ. КОСТЮМ\ПЛАТЬ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4495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ru-RU" dirty="0" smtClean="0"/>
              <a:t>КАМЗОЛ</a:t>
            </a:r>
            <a:endParaRPr lang="ru-RU" dirty="0"/>
          </a:p>
        </p:txBody>
      </p:sp>
      <p:pic>
        <p:nvPicPr>
          <p:cNvPr id="6146" name="Picture 2" descr="C:\Users\Дом\Desktop\НАЦ. КОСТЮМ\камзол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3276600" cy="5215951"/>
          </a:xfrm>
          <a:prstGeom prst="rect">
            <a:avLst/>
          </a:prstGeom>
          <a:noFill/>
        </p:spPr>
      </p:pic>
      <p:pic>
        <p:nvPicPr>
          <p:cNvPr id="6147" name="Picture 3" descr="C:\Users\Дом\Desktop\НАЦ. КОСТЮМ\камзо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048000" cy="5767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481</TotalTime>
  <Words>253</Words>
  <Application>Microsoft Office PowerPoint</Application>
  <PresentationFormat>Экран (4:3)</PresentationFormat>
  <Paragraphs>28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Шары</vt:lpstr>
      <vt:lpstr>Презентация PowerPoint</vt:lpstr>
      <vt:lpstr>Презентация PowerPoint</vt:lpstr>
      <vt:lpstr>Презентация PowerPoint</vt:lpstr>
      <vt:lpstr>МУЖСКОЙ ЕЛЯН</vt:lpstr>
      <vt:lpstr>ЖЕНСКИЙ ЕЛЯН</vt:lpstr>
      <vt:lpstr>Презентация PowerPoint</vt:lpstr>
      <vt:lpstr>Башкир и башкирка в национальном костюме. Начало ХХ в.</vt:lpstr>
      <vt:lpstr>ЖЕНСКОЕ ПЛАТЬЕ - КУЛДЭК</vt:lpstr>
      <vt:lpstr>КАМЗОЛ</vt:lpstr>
      <vt:lpstr>КАФТАН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ГОЛОВНЫЕ УБОРЫ БУРЕК</vt:lpstr>
      <vt:lpstr>ТЮБЕТЕЙКА</vt:lpstr>
      <vt:lpstr>ЖЕНСКИЙ КАШМАУ</vt:lpstr>
      <vt:lpstr>КОЛПАК С ПЛАТКОМ СВЕРХУ</vt:lpstr>
      <vt:lpstr>НАГРУДНИК</vt:lpstr>
      <vt:lpstr>Презентация PowerPoint</vt:lpstr>
      <vt:lpstr>                       ОБУВЬ</vt:lpstr>
      <vt:lpstr>ИЧИГИ</vt:lpstr>
      <vt:lpstr>ДЕТСКАЯ ОДЕЖДА</vt:lpstr>
      <vt:lpstr>Презентация PowerPoint</vt:lpstr>
      <vt:lpstr>УКРАШЕНИЯ</vt:lpstr>
      <vt:lpstr>КЭМЭР – ПОЯС МУЖСКОЙ</vt:lpstr>
      <vt:lpstr>СЕРЬГИ</vt:lpstr>
      <vt:lpstr>Презентация PowerPoint</vt:lpstr>
      <vt:lpstr>КУКЛА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Янова</cp:lastModifiedBy>
  <cp:revision>34</cp:revision>
  <cp:lastPrinted>1601-01-01T00:00:00Z</cp:lastPrinted>
  <dcterms:created xsi:type="dcterms:W3CDTF">2014-09-02T16:21:30Z</dcterms:created>
  <dcterms:modified xsi:type="dcterms:W3CDTF">2019-10-27T16:16:11Z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